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1" r:id="rId8"/>
    <p:sldId id="262"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EE775E08-387E-4442-8A4D-58A90124258D}" type="datetimeFigureOut">
              <a:rPr lang="en-AU" smtClean="0"/>
              <a:t>9/12/2011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BD27906-3F79-4296-825E-A7668AE3392F}" type="slidenum">
              <a:rPr lang="en-AU" smtClean="0"/>
              <a:t>‹#›</a:t>
            </a:fld>
            <a:endParaRPr lang="en-AU"/>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775E08-387E-4442-8A4D-58A90124258D}" type="datetimeFigureOut">
              <a:rPr lang="en-AU" smtClean="0"/>
              <a:t>9/12/2011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BD27906-3F79-4296-825E-A7668AE3392F}"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775E08-387E-4442-8A4D-58A90124258D}" type="datetimeFigureOut">
              <a:rPr lang="en-AU" smtClean="0"/>
              <a:t>9/12/2011</a:t>
            </a:fld>
            <a:endParaRPr lang="en-AU"/>
          </a:p>
        </p:txBody>
      </p:sp>
      <p:sp>
        <p:nvSpPr>
          <p:cNvPr id="5" name="Footer Placeholder 4"/>
          <p:cNvSpPr>
            <a:spLocks noGrp="1"/>
          </p:cNvSpPr>
          <p:nvPr>
            <p:ph type="ftr" sz="quarter" idx="11"/>
          </p:nvPr>
        </p:nvSpPr>
        <p:spPr>
          <a:xfrm>
            <a:off x="2640597" y="6377459"/>
            <a:ext cx="3836404" cy="365125"/>
          </a:xfrm>
        </p:spPr>
        <p:txBody>
          <a:bodyPr/>
          <a:lstStyle/>
          <a:p>
            <a:endParaRPr lang="en-AU"/>
          </a:p>
        </p:txBody>
      </p:sp>
      <p:sp>
        <p:nvSpPr>
          <p:cNvPr id="6" name="Slide Number Placeholder 5"/>
          <p:cNvSpPr>
            <a:spLocks noGrp="1"/>
          </p:cNvSpPr>
          <p:nvPr>
            <p:ph type="sldNum" sz="quarter" idx="12"/>
          </p:nvPr>
        </p:nvSpPr>
        <p:spPr/>
        <p:txBody>
          <a:bodyPr/>
          <a:lstStyle/>
          <a:p>
            <a:fld id="{7BD27906-3F79-4296-825E-A7668AE3392F}"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775E08-387E-4442-8A4D-58A90124258D}" type="datetimeFigureOut">
              <a:rPr lang="en-AU" smtClean="0"/>
              <a:t>9/12/2011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BD27906-3F79-4296-825E-A7668AE3392F}"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E775E08-387E-4442-8A4D-58A90124258D}" type="datetimeFigureOut">
              <a:rPr lang="en-AU" smtClean="0"/>
              <a:t>9/12/2011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BD27906-3F79-4296-825E-A7668AE3392F}"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E775E08-387E-4442-8A4D-58A90124258D}" type="datetimeFigureOut">
              <a:rPr lang="en-AU" smtClean="0"/>
              <a:t>9/12/2011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BD27906-3F79-4296-825E-A7668AE3392F}"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E775E08-387E-4442-8A4D-58A90124258D}" type="datetimeFigureOut">
              <a:rPr lang="en-AU" smtClean="0"/>
              <a:t>9/12/2011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BD27906-3F79-4296-825E-A7668AE3392F}"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E775E08-387E-4442-8A4D-58A90124258D}" type="datetimeFigureOut">
              <a:rPr lang="en-AU" smtClean="0"/>
              <a:t>9/12/2011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BD27906-3F79-4296-825E-A7668AE3392F}"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775E08-387E-4442-8A4D-58A90124258D}" type="datetimeFigureOut">
              <a:rPr lang="en-AU" smtClean="0"/>
              <a:t>9/12/2011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BD27906-3F79-4296-825E-A7668AE3392F}"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E775E08-387E-4442-8A4D-58A90124258D}" type="datetimeFigureOut">
              <a:rPr lang="en-AU" smtClean="0"/>
              <a:t>9/12/2011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BD27906-3F79-4296-825E-A7668AE3392F}" type="slidenum">
              <a:rPr lang="en-AU" smtClean="0"/>
              <a:t>‹#›</a:t>
            </a:fld>
            <a:endParaRPr lang="en-AU"/>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EE775E08-387E-4442-8A4D-58A90124258D}" type="datetimeFigureOut">
              <a:rPr lang="en-AU" smtClean="0"/>
              <a:t>9/12/2011</a:t>
            </a:fld>
            <a:endParaRPr lang="en-AU"/>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AU"/>
          </a:p>
        </p:txBody>
      </p:sp>
      <p:sp>
        <p:nvSpPr>
          <p:cNvPr id="7" name="Slide Number Placeholder 6"/>
          <p:cNvSpPr>
            <a:spLocks noGrp="1"/>
          </p:cNvSpPr>
          <p:nvPr>
            <p:ph type="sldNum" sz="quarter" idx="12"/>
          </p:nvPr>
        </p:nvSpPr>
        <p:spPr>
          <a:xfrm>
            <a:off x="8339328" y="1170432"/>
            <a:ext cx="733864" cy="201168"/>
          </a:xfrm>
        </p:spPr>
        <p:txBody>
          <a:bodyPr/>
          <a:lstStyle/>
          <a:p>
            <a:fld id="{7BD27906-3F79-4296-825E-A7668AE3392F}"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EE775E08-387E-4442-8A4D-58A90124258D}" type="datetimeFigureOut">
              <a:rPr lang="en-AU" smtClean="0"/>
              <a:t>9/12/2011</a:t>
            </a:fld>
            <a:endParaRPr lang="en-AU"/>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AU"/>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7BD27906-3F79-4296-825E-A7668AE3392F}"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GXRZMGHqA7E" TargetMode="External"/><Relationship Id="rId2" Type="http://schemas.openxmlformats.org/officeDocument/2006/relationships/hyperlink" Target="http://www.youtube.com/watch?v=yE0Uua7jnSA&amp;feature=related" TargetMode="External"/><Relationship Id="rId1" Type="http://schemas.openxmlformats.org/officeDocument/2006/relationships/slideLayout" Target="../slideLayouts/slideLayout2.xml"/><Relationship Id="rId4" Type="http://schemas.openxmlformats.org/officeDocument/2006/relationships/hyperlink" Target="http://www.youtube.com/watch?v=FCfmkAGlj0o"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Freedom Writers</a:t>
            </a:r>
            <a:endParaRPr lang="en-AU" dirty="0"/>
          </a:p>
        </p:txBody>
      </p:sp>
      <p:sp>
        <p:nvSpPr>
          <p:cNvPr id="3" name="Subtitle 2"/>
          <p:cNvSpPr>
            <a:spLocks noGrp="1"/>
          </p:cNvSpPr>
          <p:nvPr>
            <p:ph type="subTitle" idx="1"/>
          </p:nvPr>
        </p:nvSpPr>
        <p:spPr/>
        <p:txBody>
          <a:bodyPr/>
          <a:lstStyle/>
          <a:p>
            <a:r>
              <a:rPr lang="en-AU" dirty="0" smtClean="0"/>
              <a:t>Rodney King Riots, Social and Economic Climate of 1994 Long Beach, California, USA, Wilson High School</a:t>
            </a:r>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Wilson High School</a:t>
            </a:r>
            <a:endParaRPr lang="en-AU" dirty="0"/>
          </a:p>
        </p:txBody>
      </p:sp>
      <p:sp>
        <p:nvSpPr>
          <p:cNvPr id="3" name="Content Placeholder 2"/>
          <p:cNvSpPr>
            <a:spLocks noGrp="1"/>
          </p:cNvSpPr>
          <p:nvPr>
            <p:ph idx="1"/>
          </p:nvPr>
        </p:nvSpPr>
        <p:spPr/>
        <p:txBody>
          <a:bodyPr>
            <a:normAutofit/>
          </a:bodyPr>
          <a:lstStyle/>
          <a:p>
            <a:r>
              <a:rPr lang="en-AU" sz="1800" dirty="0" smtClean="0">
                <a:latin typeface="Arial" pitchFamily="34" charset="0"/>
                <a:cs typeface="Arial" pitchFamily="34" charset="0"/>
              </a:rPr>
              <a:t>Wilson was one of the first schools to employ desegregation in Long Beach and because of this, many students of various ethnic backgrounds found themselves in the same school in the wake of the Rodney King Riots</a:t>
            </a:r>
          </a:p>
          <a:p>
            <a:endParaRPr lang="en-AU" sz="1800" dirty="0" smtClean="0">
              <a:latin typeface="Arial" pitchFamily="34" charset="0"/>
              <a:cs typeface="Arial" pitchFamily="34" charset="0"/>
            </a:endParaRPr>
          </a:p>
          <a:p>
            <a:r>
              <a:rPr lang="en-AU" sz="1800" dirty="0" smtClean="0">
                <a:latin typeface="Arial" pitchFamily="34" charset="0"/>
                <a:cs typeface="Arial" pitchFamily="34" charset="0"/>
              </a:rPr>
              <a:t>Gang participation by students at Wilson was normalised and still continues to this day at the school – Melody Ross is one example</a:t>
            </a:r>
          </a:p>
          <a:p>
            <a:endParaRPr lang="en-AU" sz="1800" dirty="0" smtClean="0">
              <a:latin typeface="Arial" pitchFamily="34" charset="0"/>
              <a:cs typeface="Arial" pitchFamily="34" charset="0"/>
            </a:endParaRPr>
          </a:p>
          <a:p>
            <a:r>
              <a:rPr lang="en-AU" sz="1800" dirty="0" smtClean="0">
                <a:latin typeface="Arial" pitchFamily="34" charset="0"/>
                <a:cs typeface="Arial" pitchFamily="34" charset="0"/>
              </a:rPr>
              <a:t>Students did not mix race at any point and race motivated violent incidents were common</a:t>
            </a:r>
          </a:p>
          <a:p>
            <a:endParaRPr lang="en-AU" sz="1800" dirty="0" smtClean="0">
              <a:latin typeface="Arial" pitchFamily="34" charset="0"/>
              <a:cs typeface="Arial" pitchFamily="34" charset="0"/>
            </a:endParaRPr>
          </a:p>
          <a:p>
            <a:endParaRPr lang="en-AU"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Rodney King Riots</a:t>
            </a:r>
            <a:endParaRPr lang="en-AU" dirty="0"/>
          </a:p>
        </p:txBody>
      </p:sp>
      <p:sp>
        <p:nvSpPr>
          <p:cNvPr id="3" name="Content Placeholder 2"/>
          <p:cNvSpPr>
            <a:spLocks noGrp="1"/>
          </p:cNvSpPr>
          <p:nvPr>
            <p:ph idx="1"/>
          </p:nvPr>
        </p:nvSpPr>
        <p:spPr/>
        <p:txBody>
          <a:bodyPr>
            <a:normAutofit fontScale="25000" lnSpcReduction="20000"/>
          </a:bodyPr>
          <a:lstStyle/>
          <a:p>
            <a:pPr algn="just"/>
            <a:r>
              <a:rPr lang="en-AU" sz="7200" dirty="0" smtClean="0">
                <a:latin typeface="Arial" pitchFamily="34" charset="0"/>
                <a:cs typeface="Arial" pitchFamily="34" charset="0"/>
              </a:rPr>
              <a:t>On March 3, 1991, Rodney King and two passengers were driving </a:t>
            </a:r>
            <a:r>
              <a:rPr lang="en-AU" sz="7200" dirty="0" smtClean="0">
                <a:latin typeface="Arial" pitchFamily="34" charset="0"/>
                <a:cs typeface="Arial" pitchFamily="34" charset="0"/>
              </a:rPr>
              <a:t> in Los </a:t>
            </a:r>
            <a:r>
              <a:rPr lang="en-AU" sz="7200" dirty="0" smtClean="0">
                <a:latin typeface="Arial" pitchFamily="34" charset="0"/>
                <a:cs typeface="Arial" pitchFamily="34" charset="0"/>
              </a:rPr>
              <a:t>Angeles. The </a:t>
            </a:r>
            <a:r>
              <a:rPr lang="en-AU" sz="7200" dirty="0" smtClean="0">
                <a:latin typeface="Arial" pitchFamily="34" charset="0"/>
                <a:cs typeface="Arial" pitchFamily="34" charset="0"/>
              </a:rPr>
              <a:t> California Highway Patrol (CHP</a:t>
            </a:r>
            <a:r>
              <a:rPr lang="en-AU" sz="7200" dirty="0" smtClean="0">
                <a:latin typeface="Arial" pitchFamily="34" charset="0"/>
                <a:cs typeface="Arial" pitchFamily="34" charset="0"/>
              </a:rPr>
              <a:t>) attempted to initiate a traffic stop. A high-speed pursuit ensued with speeds estimated at up to 115 mph first over freeways and then through residential </a:t>
            </a:r>
            <a:r>
              <a:rPr lang="en-AU" sz="7200" dirty="0" smtClean="0">
                <a:latin typeface="Arial" pitchFamily="34" charset="0"/>
                <a:cs typeface="Arial" pitchFamily="34" charset="0"/>
              </a:rPr>
              <a:t>neighbourhoods</a:t>
            </a:r>
            <a:r>
              <a:rPr lang="en-AU" sz="7200" dirty="0" smtClean="0">
                <a:latin typeface="Arial" pitchFamily="34" charset="0"/>
                <a:cs typeface="Arial" pitchFamily="34" charset="0"/>
              </a:rPr>
              <a:t>. When King came to a stop, CHP Officer Timothy Singer and his wife, CHP Officer Melanie Singer, ordered the occupants under arrest</a:t>
            </a:r>
            <a:r>
              <a:rPr lang="en-AU" sz="7200" dirty="0" smtClean="0">
                <a:latin typeface="Arial" pitchFamily="34" charset="0"/>
                <a:cs typeface="Arial" pitchFamily="34" charset="0"/>
              </a:rPr>
              <a:t>.</a:t>
            </a:r>
            <a:endParaRPr lang="en-AU" sz="7200" baseline="30000" dirty="0" smtClean="0">
              <a:latin typeface="Arial" pitchFamily="34" charset="0"/>
              <a:cs typeface="Arial" pitchFamily="34" charset="0"/>
            </a:endParaRPr>
          </a:p>
          <a:p>
            <a:pPr algn="just"/>
            <a:endParaRPr lang="en-AU" sz="7200" dirty="0" smtClean="0">
              <a:latin typeface="Arial" pitchFamily="34" charset="0"/>
              <a:cs typeface="Arial" pitchFamily="34" charset="0"/>
            </a:endParaRPr>
          </a:p>
          <a:p>
            <a:pPr algn="just"/>
            <a:r>
              <a:rPr lang="en-AU" sz="7200" dirty="0" smtClean="0">
                <a:latin typeface="Arial" pitchFamily="34" charset="0"/>
                <a:cs typeface="Arial" pitchFamily="34" charset="0"/>
              </a:rPr>
              <a:t>After two passengers were placed in the patrol car, five Los Angeles Police Department (LAPD) </a:t>
            </a:r>
            <a:r>
              <a:rPr lang="en-AU" sz="7200" dirty="0" smtClean="0">
                <a:latin typeface="Arial" pitchFamily="34" charset="0"/>
                <a:cs typeface="Arial" pitchFamily="34" charset="0"/>
              </a:rPr>
              <a:t>officers attempted </a:t>
            </a:r>
            <a:r>
              <a:rPr lang="en-AU" sz="7200" dirty="0" smtClean="0">
                <a:latin typeface="Arial" pitchFamily="34" charset="0"/>
                <a:cs typeface="Arial" pitchFamily="34" charset="0"/>
              </a:rPr>
              <a:t>to subdue King, who came out of the car last. In a departure from the usual procedure, which is to tackle and cuff a suspect, King was </a:t>
            </a:r>
            <a:r>
              <a:rPr lang="en-AU" sz="7200" dirty="0" err="1" smtClean="0">
                <a:latin typeface="Arial" pitchFamily="34" charset="0"/>
                <a:cs typeface="Arial" pitchFamily="34" charset="0"/>
              </a:rPr>
              <a:t>tasered</a:t>
            </a:r>
            <a:r>
              <a:rPr lang="en-AU" sz="7200" dirty="0" smtClean="0">
                <a:latin typeface="Arial" pitchFamily="34" charset="0"/>
                <a:cs typeface="Arial" pitchFamily="34" charset="0"/>
              </a:rPr>
              <a:t>, </a:t>
            </a:r>
            <a:r>
              <a:rPr lang="en-AU" sz="7200" dirty="0" smtClean="0">
                <a:latin typeface="Arial" pitchFamily="34" charset="0"/>
                <a:cs typeface="Arial" pitchFamily="34" charset="0"/>
              </a:rPr>
              <a:t>kicked in the head, beaten with </a:t>
            </a:r>
            <a:r>
              <a:rPr lang="en-AU" sz="7200" dirty="0" smtClean="0">
                <a:latin typeface="Arial" pitchFamily="34" charset="0"/>
                <a:cs typeface="Arial" pitchFamily="34" charset="0"/>
              </a:rPr>
              <a:t>batons </a:t>
            </a:r>
            <a:r>
              <a:rPr lang="en-AU" sz="7200" dirty="0" smtClean="0">
                <a:latin typeface="Arial" pitchFamily="34" charset="0"/>
                <a:cs typeface="Arial" pitchFamily="34" charset="0"/>
              </a:rPr>
              <a:t>for over one minute, then tackled and cuffed. The officers claimed that King was under the influence of </a:t>
            </a:r>
            <a:r>
              <a:rPr lang="en-AU" sz="7200" dirty="0" smtClean="0">
                <a:latin typeface="Arial" pitchFamily="34" charset="0"/>
                <a:cs typeface="Arial" pitchFamily="34" charset="0"/>
              </a:rPr>
              <a:t>PCP </a:t>
            </a:r>
            <a:r>
              <a:rPr lang="en-AU" sz="7200" dirty="0" smtClean="0">
                <a:latin typeface="Arial" pitchFamily="34" charset="0"/>
                <a:cs typeface="Arial" pitchFamily="34" charset="0"/>
              </a:rPr>
              <a:t>at the time of arrest, which caused him to be very aggressive and violent towards the officers. The video showed that he was crawling on the ground during the beating and that the police made no attempt to cuff him</a:t>
            </a:r>
            <a:r>
              <a:rPr lang="en-AU" sz="7200" dirty="0" smtClean="0">
                <a:latin typeface="Arial" pitchFamily="34" charset="0"/>
                <a:cs typeface="Arial" pitchFamily="34" charset="0"/>
              </a:rPr>
              <a:t>.</a:t>
            </a:r>
            <a:endParaRPr lang="en-AU" sz="7200" baseline="30000" dirty="0" smtClean="0">
              <a:latin typeface="Arial" pitchFamily="34" charset="0"/>
              <a:cs typeface="Arial" pitchFamily="34" charset="0"/>
            </a:endParaRPr>
          </a:p>
          <a:p>
            <a:pPr algn="just"/>
            <a:endParaRPr lang="en-AU" sz="7200" dirty="0" smtClean="0">
              <a:latin typeface="Arial" pitchFamily="34" charset="0"/>
              <a:cs typeface="Arial" pitchFamily="34" charset="0"/>
            </a:endParaRPr>
          </a:p>
          <a:p>
            <a:pPr algn="just"/>
            <a:r>
              <a:rPr lang="en-AU" sz="7200" dirty="0" smtClean="0">
                <a:latin typeface="Arial" pitchFamily="34" charset="0"/>
                <a:cs typeface="Arial" pitchFamily="34" charset="0"/>
              </a:rPr>
              <a:t>A subsequent test for the presence of PCP turned up negative. The incident was captured on camcorder by resident George Holliday from his apartment in the vicinity. The tape was roughly </a:t>
            </a:r>
            <a:r>
              <a:rPr lang="en-AU" sz="7200" dirty="0" smtClean="0">
                <a:latin typeface="Arial" pitchFamily="34" charset="0"/>
                <a:cs typeface="Arial" pitchFamily="34" charset="0"/>
              </a:rPr>
              <a:t>ten minutes </a:t>
            </a:r>
            <a:r>
              <a:rPr lang="en-AU" sz="7200" dirty="0" smtClean="0">
                <a:latin typeface="Arial" pitchFamily="34" charset="0"/>
                <a:cs typeface="Arial" pitchFamily="34" charset="0"/>
              </a:rPr>
              <a:t>long. </a:t>
            </a:r>
            <a:endParaRPr lang="en-AU" sz="7200" baseline="30000" dirty="0" smtClean="0">
              <a:latin typeface="Arial" pitchFamily="34" charset="0"/>
              <a:cs typeface="Arial" pitchFamily="34" charset="0"/>
            </a:endParaRPr>
          </a:p>
          <a:p>
            <a:pPr algn="just"/>
            <a:endParaRPr lang="en-AU" dirty="0" smtClean="0"/>
          </a:p>
          <a:p>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Rodney King Riots</a:t>
            </a:r>
            <a:endParaRPr lang="en-AU" dirty="0"/>
          </a:p>
        </p:txBody>
      </p:sp>
      <p:sp>
        <p:nvSpPr>
          <p:cNvPr id="3" name="Content Placeholder 2"/>
          <p:cNvSpPr>
            <a:spLocks noGrp="1"/>
          </p:cNvSpPr>
          <p:nvPr>
            <p:ph idx="1"/>
          </p:nvPr>
        </p:nvSpPr>
        <p:spPr/>
        <p:txBody>
          <a:bodyPr>
            <a:normAutofit fontScale="92500" lnSpcReduction="20000"/>
          </a:bodyPr>
          <a:lstStyle/>
          <a:p>
            <a:pPr algn="just"/>
            <a:r>
              <a:rPr lang="en-AU" sz="1900" dirty="0" smtClean="0">
                <a:latin typeface="Arial" pitchFamily="34" charset="0"/>
                <a:cs typeface="Arial" pitchFamily="34" charset="0"/>
              </a:rPr>
              <a:t>In a later interview, King, who was on parole from prison on a robbery conviction and who had past convictions for assault, battery and  robbery, said that, being on parole, he feared apprehension and being returned to prison for parole violations.</a:t>
            </a:r>
          </a:p>
          <a:p>
            <a:pPr algn="just"/>
            <a:endParaRPr lang="en-AU" sz="1900" dirty="0" smtClean="0">
              <a:latin typeface="Arial" pitchFamily="34" charset="0"/>
              <a:cs typeface="Arial" pitchFamily="34" charset="0"/>
            </a:endParaRPr>
          </a:p>
          <a:p>
            <a:pPr algn="just"/>
            <a:r>
              <a:rPr lang="en-AU" sz="1900" dirty="0" smtClean="0">
                <a:latin typeface="Arial" pitchFamily="34" charset="0"/>
                <a:cs typeface="Arial" pitchFamily="34" charset="0"/>
              </a:rPr>
              <a:t>The footage of King being beaten by police while lying on the ground became a focus for media attention and a rallying point for activists in Los Angeles and around the United States. Coverage was extensive during the initial two weeks after the incident: the </a:t>
            </a:r>
            <a:r>
              <a:rPr lang="en-AU" sz="1900" i="1" dirty="0" smtClean="0">
                <a:latin typeface="Arial" pitchFamily="34" charset="0"/>
                <a:cs typeface="Arial" pitchFamily="34" charset="0"/>
              </a:rPr>
              <a:t>Los Angeles Times</a:t>
            </a:r>
            <a:r>
              <a:rPr lang="en-AU" sz="1900" dirty="0" smtClean="0">
                <a:latin typeface="Arial" pitchFamily="34" charset="0"/>
                <a:cs typeface="Arial" pitchFamily="34" charset="0"/>
              </a:rPr>
              <a:t> published forty-three articles about the incident, the </a:t>
            </a:r>
            <a:r>
              <a:rPr lang="en-AU" sz="1900" i="1" dirty="0" smtClean="0">
                <a:latin typeface="Arial" pitchFamily="34" charset="0"/>
                <a:cs typeface="Arial" pitchFamily="34" charset="0"/>
              </a:rPr>
              <a:t>New York Times</a:t>
            </a:r>
            <a:r>
              <a:rPr lang="en-AU" sz="1900" dirty="0" smtClean="0">
                <a:latin typeface="Arial" pitchFamily="34" charset="0"/>
                <a:cs typeface="Arial" pitchFamily="34" charset="0"/>
              </a:rPr>
              <a:t> published seventeen articles,</a:t>
            </a:r>
            <a:r>
              <a:rPr lang="en-AU" sz="1900" baseline="30000" dirty="0" smtClean="0">
                <a:latin typeface="Arial" pitchFamily="34" charset="0"/>
                <a:cs typeface="Arial" pitchFamily="34" charset="0"/>
              </a:rPr>
              <a:t> </a:t>
            </a:r>
            <a:r>
              <a:rPr lang="en-AU" sz="1900" dirty="0" smtClean="0">
                <a:latin typeface="Arial" pitchFamily="34" charset="0"/>
                <a:cs typeface="Arial" pitchFamily="34" charset="0"/>
              </a:rPr>
              <a:t>and the </a:t>
            </a:r>
            <a:r>
              <a:rPr lang="en-AU" sz="1900" i="1" dirty="0" smtClean="0">
                <a:latin typeface="Arial" pitchFamily="34" charset="0"/>
                <a:cs typeface="Arial" pitchFamily="34" charset="0"/>
              </a:rPr>
              <a:t>Chicago Tribune</a:t>
            </a:r>
            <a:r>
              <a:rPr lang="en-AU" sz="1900" dirty="0" smtClean="0">
                <a:latin typeface="Arial" pitchFamily="34" charset="0"/>
                <a:cs typeface="Arial" pitchFamily="34" charset="0"/>
              </a:rPr>
              <a:t> published eleven articles. Eight stories appeared on ABC News, including a sixty-minute special on </a:t>
            </a:r>
            <a:r>
              <a:rPr lang="en-AU" sz="1900" i="1" dirty="0" smtClean="0">
                <a:latin typeface="Arial" pitchFamily="34" charset="0"/>
                <a:cs typeface="Arial" pitchFamily="34" charset="0"/>
              </a:rPr>
              <a:t>Primetime Live</a:t>
            </a:r>
            <a:r>
              <a:rPr lang="en-AU" sz="1900" dirty="0" smtClean="0">
                <a:latin typeface="Arial" pitchFamily="34" charset="0"/>
                <a:cs typeface="Arial" pitchFamily="34" charset="0"/>
              </a:rPr>
              <a:t>.</a:t>
            </a:r>
          </a:p>
          <a:p>
            <a:pPr algn="just"/>
            <a:endParaRPr lang="en-AU" sz="1900" dirty="0" smtClean="0">
              <a:latin typeface="Arial" pitchFamily="34" charset="0"/>
              <a:cs typeface="Arial" pitchFamily="34" charset="0"/>
            </a:endParaRPr>
          </a:p>
          <a:p>
            <a:pPr algn="just"/>
            <a:r>
              <a:rPr lang="en-AU" sz="1900" dirty="0" smtClean="0">
                <a:solidFill>
                  <a:schemeClr val="tx1">
                    <a:lumMod val="95000"/>
                    <a:lumOff val="5000"/>
                  </a:schemeClr>
                </a:solidFill>
                <a:latin typeface="Arial" pitchFamily="34" charset="0"/>
                <a:cs typeface="Arial" pitchFamily="34" charset="0"/>
              </a:rPr>
              <a:t>The Los Angeles District Attorney subsequently charged all five police officers with assault and use of excessive </a:t>
            </a:r>
            <a:r>
              <a:rPr lang="en-AU" sz="1900" dirty="0" smtClean="0">
                <a:solidFill>
                  <a:schemeClr val="tx1">
                    <a:lumMod val="95000"/>
                    <a:lumOff val="5000"/>
                  </a:schemeClr>
                </a:solidFill>
                <a:latin typeface="Arial" pitchFamily="34" charset="0"/>
                <a:cs typeface="Arial" pitchFamily="34" charset="0"/>
              </a:rPr>
              <a:t>force.</a:t>
            </a:r>
            <a:r>
              <a:rPr lang="en-AU" sz="1900" baseline="30000" dirty="0" smtClean="0">
                <a:solidFill>
                  <a:schemeClr val="tx1">
                    <a:lumMod val="95000"/>
                    <a:lumOff val="5000"/>
                  </a:schemeClr>
                </a:solidFill>
                <a:latin typeface="Arial" pitchFamily="34" charset="0"/>
                <a:cs typeface="Arial" pitchFamily="34" charset="0"/>
              </a:rPr>
              <a:t> </a:t>
            </a:r>
            <a:r>
              <a:rPr lang="en-AU" sz="1900" dirty="0" smtClean="0">
                <a:solidFill>
                  <a:schemeClr val="tx1">
                    <a:lumMod val="95000"/>
                    <a:lumOff val="5000"/>
                  </a:schemeClr>
                </a:solidFill>
                <a:latin typeface="Arial" pitchFamily="34" charset="0"/>
                <a:cs typeface="Arial" pitchFamily="34" charset="0"/>
              </a:rPr>
              <a:t>Due </a:t>
            </a:r>
            <a:r>
              <a:rPr lang="en-AU" sz="1900" dirty="0" smtClean="0">
                <a:solidFill>
                  <a:schemeClr val="tx1">
                    <a:lumMod val="95000"/>
                    <a:lumOff val="5000"/>
                  </a:schemeClr>
                </a:solidFill>
                <a:latin typeface="Arial" pitchFamily="34" charset="0"/>
                <a:cs typeface="Arial" pitchFamily="34" charset="0"/>
              </a:rPr>
              <a:t>to the heavy media coverage of the arrest, the trial received a change of venue from Los Angeles County to a newly constructed courthouse in the more predominantly white and politically conservative city of Simi Valley in </a:t>
            </a:r>
            <a:r>
              <a:rPr lang="en-AU" sz="1900" dirty="0" err="1" smtClean="0">
                <a:solidFill>
                  <a:schemeClr val="tx1">
                    <a:lumMod val="95000"/>
                    <a:lumOff val="5000"/>
                  </a:schemeClr>
                </a:solidFill>
                <a:latin typeface="Arial" pitchFamily="34" charset="0"/>
                <a:cs typeface="Arial" pitchFamily="34" charset="0"/>
              </a:rPr>
              <a:t>neighboring</a:t>
            </a:r>
            <a:r>
              <a:rPr lang="en-AU" sz="1900" dirty="0" smtClean="0">
                <a:solidFill>
                  <a:schemeClr val="tx1">
                    <a:lumMod val="95000"/>
                    <a:lumOff val="5000"/>
                  </a:schemeClr>
                </a:solidFill>
                <a:latin typeface="Arial" pitchFamily="34" charset="0"/>
                <a:cs typeface="Arial" pitchFamily="34" charset="0"/>
              </a:rPr>
              <a:t> Ventura </a:t>
            </a:r>
            <a:r>
              <a:rPr lang="en-AU" sz="1900" dirty="0" smtClean="0">
                <a:solidFill>
                  <a:schemeClr val="tx1">
                    <a:lumMod val="95000"/>
                    <a:lumOff val="5000"/>
                  </a:schemeClr>
                </a:solidFill>
                <a:latin typeface="Arial" pitchFamily="34" charset="0"/>
                <a:cs typeface="Arial" pitchFamily="34" charset="0"/>
              </a:rPr>
              <a:t>County. </a:t>
            </a:r>
          </a:p>
          <a:p>
            <a:pPr algn="just"/>
            <a:endParaRPr lang="en-AU" sz="1800" dirty="0" smtClean="0">
              <a:solidFill>
                <a:schemeClr val="tx1">
                  <a:lumMod val="95000"/>
                  <a:lumOff val="5000"/>
                </a:schemeClr>
              </a:solidFill>
            </a:endParaRPr>
          </a:p>
          <a:p>
            <a:pPr algn="just"/>
            <a:endParaRPr lang="en-AU" sz="1800" dirty="0" smtClean="0">
              <a:solidFill>
                <a:schemeClr val="tx1">
                  <a:lumMod val="95000"/>
                  <a:lumOff val="5000"/>
                </a:schemeClr>
              </a:solidFill>
              <a:latin typeface="Arial" pitchFamily="34" charset="0"/>
              <a:cs typeface="Arial" pitchFamily="34" charset="0"/>
            </a:endParaRPr>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Rodney King Riots</a:t>
            </a:r>
            <a:endParaRPr lang="en-AU" dirty="0"/>
          </a:p>
        </p:txBody>
      </p:sp>
      <p:sp>
        <p:nvSpPr>
          <p:cNvPr id="3" name="Content Placeholder 2"/>
          <p:cNvSpPr>
            <a:spLocks noGrp="1"/>
          </p:cNvSpPr>
          <p:nvPr>
            <p:ph idx="1"/>
          </p:nvPr>
        </p:nvSpPr>
        <p:spPr/>
        <p:txBody>
          <a:bodyPr>
            <a:normAutofit fontScale="47500" lnSpcReduction="20000"/>
          </a:bodyPr>
          <a:lstStyle/>
          <a:p>
            <a:pPr algn="just"/>
            <a:r>
              <a:rPr lang="en-AU" sz="3800" dirty="0" smtClean="0">
                <a:solidFill>
                  <a:schemeClr val="tx1">
                    <a:lumMod val="95000"/>
                    <a:lumOff val="5000"/>
                  </a:schemeClr>
                </a:solidFill>
                <a:latin typeface="Arial" pitchFamily="34" charset="0"/>
                <a:cs typeface="Arial" pitchFamily="34" charset="0"/>
              </a:rPr>
              <a:t>On April 29, 1992, the seventh day of jury deliberations, the jury acquitted all five officers of assault and acquitted three of the five of using excessive force. The jury could not agree on a verdict for the fourth officer charged with using excessive force. The verdicts were based in part on the first two seconds of a blurry, 13-second segment of the video tape that, according to journalist Lou Cannon, was edited out by television news stations in their broadcasts.</a:t>
            </a:r>
            <a:endParaRPr lang="en-AU" sz="3800" baseline="30000" dirty="0" smtClean="0">
              <a:solidFill>
                <a:schemeClr val="tx1">
                  <a:lumMod val="95000"/>
                  <a:lumOff val="5000"/>
                </a:schemeClr>
              </a:solidFill>
              <a:latin typeface="Arial" pitchFamily="34" charset="0"/>
              <a:cs typeface="Arial" pitchFamily="34" charset="0"/>
            </a:endParaRPr>
          </a:p>
          <a:p>
            <a:pPr algn="just"/>
            <a:endParaRPr lang="en-AU" sz="3800" dirty="0" smtClean="0">
              <a:solidFill>
                <a:schemeClr val="tx1">
                  <a:lumMod val="95000"/>
                  <a:lumOff val="5000"/>
                </a:schemeClr>
              </a:solidFill>
              <a:latin typeface="Arial" pitchFamily="34" charset="0"/>
              <a:cs typeface="Arial" pitchFamily="34" charset="0"/>
            </a:endParaRPr>
          </a:p>
          <a:p>
            <a:pPr algn="just"/>
            <a:r>
              <a:rPr lang="en-AU" sz="3800" dirty="0" smtClean="0">
                <a:solidFill>
                  <a:schemeClr val="tx1">
                    <a:lumMod val="95000"/>
                    <a:lumOff val="5000"/>
                  </a:schemeClr>
                </a:solidFill>
                <a:latin typeface="Arial" pitchFamily="34" charset="0"/>
                <a:cs typeface="Arial" pitchFamily="34" charset="0"/>
              </a:rPr>
              <a:t>During the first two seconds of </a:t>
            </a:r>
            <a:r>
              <a:rPr lang="en-AU" sz="3800" dirty="0" err="1" smtClean="0">
                <a:solidFill>
                  <a:schemeClr val="tx1">
                    <a:lumMod val="95000"/>
                    <a:lumOff val="5000"/>
                  </a:schemeClr>
                </a:solidFill>
                <a:latin typeface="Arial" pitchFamily="34" charset="0"/>
                <a:cs typeface="Arial" pitchFamily="34" charset="0"/>
              </a:rPr>
              <a:t>videotape,Rodney</a:t>
            </a:r>
            <a:r>
              <a:rPr lang="en-AU" sz="3800" dirty="0" smtClean="0">
                <a:solidFill>
                  <a:schemeClr val="tx1">
                    <a:lumMod val="95000"/>
                    <a:lumOff val="5000"/>
                  </a:schemeClr>
                </a:solidFill>
                <a:latin typeface="Arial" pitchFamily="34" charset="0"/>
                <a:cs typeface="Arial" pitchFamily="34" charset="0"/>
              </a:rPr>
              <a:t> King allegedly gets up off the ground and charges in the general direction of one of the police officers, Laurence Powell, but this allegation is disputed due to the blurriness of the video. During the next one minute and 19 seconds, King is beaten continuously by the officers. The officers testified that they tried to physically restrain King prior to the starting point of the videotape but, according to the officers, King was able to physically throw them off himself.</a:t>
            </a:r>
            <a:endParaRPr lang="en-AU" sz="3800" baseline="30000" dirty="0" smtClean="0">
              <a:solidFill>
                <a:schemeClr val="tx1">
                  <a:lumMod val="95000"/>
                  <a:lumOff val="5000"/>
                </a:schemeClr>
              </a:solidFill>
              <a:latin typeface="Arial" pitchFamily="34" charset="0"/>
              <a:cs typeface="Arial" pitchFamily="34" charset="0"/>
            </a:endParaRPr>
          </a:p>
          <a:p>
            <a:pPr algn="just"/>
            <a:endParaRPr lang="en-AU" sz="3800" dirty="0" smtClean="0">
              <a:solidFill>
                <a:schemeClr val="tx1">
                  <a:lumMod val="95000"/>
                  <a:lumOff val="5000"/>
                </a:schemeClr>
              </a:solidFill>
              <a:latin typeface="Arial" pitchFamily="34" charset="0"/>
              <a:cs typeface="Arial" pitchFamily="34" charset="0"/>
            </a:endParaRPr>
          </a:p>
          <a:p>
            <a:pPr algn="just"/>
            <a:r>
              <a:rPr lang="en-AU" sz="3800" dirty="0" smtClean="0">
                <a:solidFill>
                  <a:schemeClr val="tx1">
                    <a:lumMod val="95000"/>
                    <a:lumOff val="5000"/>
                  </a:schemeClr>
                </a:solidFill>
                <a:latin typeface="Arial" pitchFamily="34" charset="0"/>
                <a:cs typeface="Arial" pitchFamily="34" charset="0"/>
              </a:rPr>
              <a:t>Another theory offered by the prosecution for the officers' acquittal is that the jurors may have become desensitized to the violence of the beating, as the </a:t>
            </a:r>
            <a:r>
              <a:rPr lang="en-AU" sz="3800" dirty="0" err="1" smtClean="0">
                <a:solidFill>
                  <a:schemeClr val="tx1">
                    <a:lumMod val="95000"/>
                    <a:lumOff val="5000"/>
                  </a:schemeClr>
                </a:solidFill>
                <a:latin typeface="Arial" pitchFamily="34" charset="0"/>
                <a:cs typeface="Arial" pitchFamily="34" charset="0"/>
              </a:rPr>
              <a:t>defense</a:t>
            </a:r>
            <a:r>
              <a:rPr lang="en-AU" sz="3800" dirty="0" smtClean="0">
                <a:solidFill>
                  <a:schemeClr val="tx1">
                    <a:lumMod val="95000"/>
                    <a:lumOff val="5000"/>
                  </a:schemeClr>
                </a:solidFill>
                <a:latin typeface="Arial" pitchFamily="34" charset="0"/>
                <a:cs typeface="Arial" pitchFamily="34" charset="0"/>
              </a:rPr>
              <a:t> played the videotape repeatedly in slow motion, breaking it down until its emotional impact was lost.</a:t>
            </a:r>
            <a:endParaRPr lang="en-AU" sz="3800" baseline="30000" dirty="0" smtClean="0">
              <a:solidFill>
                <a:schemeClr val="tx1">
                  <a:lumMod val="95000"/>
                  <a:lumOff val="5000"/>
                </a:schemeClr>
              </a:solidFill>
              <a:latin typeface="Arial" pitchFamily="34" charset="0"/>
              <a:cs typeface="Arial" pitchFamily="34" charset="0"/>
            </a:endParaRPr>
          </a:p>
          <a:p>
            <a:pPr algn="just"/>
            <a:endParaRPr lang="en-AU" sz="3800" dirty="0" smtClean="0">
              <a:solidFill>
                <a:schemeClr val="tx1">
                  <a:lumMod val="95000"/>
                  <a:lumOff val="5000"/>
                </a:schemeClr>
              </a:solidFill>
              <a:latin typeface="Arial" pitchFamily="34" charset="0"/>
              <a:cs typeface="Arial" pitchFamily="34" charset="0"/>
            </a:endParaRPr>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Rodney King Riots</a:t>
            </a:r>
            <a:endParaRPr lang="en-AU" dirty="0"/>
          </a:p>
        </p:txBody>
      </p:sp>
      <p:sp>
        <p:nvSpPr>
          <p:cNvPr id="3" name="Content Placeholder 2"/>
          <p:cNvSpPr>
            <a:spLocks noGrp="1"/>
          </p:cNvSpPr>
          <p:nvPr>
            <p:ph idx="1"/>
          </p:nvPr>
        </p:nvSpPr>
        <p:spPr/>
        <p:txBody>
          <a:bodyPr>
            <a:normAutofit fontScale="40000" lnSpcReduction="20000"/>
          </a:bodyPr>
          <a:lstStyle/>
          <a:p>
            <a:pPr algn="just"/>
            <a:r>
              <a:rPr lang="en-AU" sz="4500" dirty="0" smtClean="0">
                <a:latin typeface="Arial" pitchFamily="34" charset="0"/>
                <a:cs typeface="Arial" pitchFamily="34" charset="0"/>
              </a:rPr>
              <a:t>After the verdict, media coverage showed sharply divided reactions among the public, and both Mayor Tom Bradley and </a:t>
            </a:r>
            <a:r>
              <a:rPr lang="en-AU" sz="4500" dirty="0" smtClean="0">
                <a:latin typeface="Arial" pitchFamily="34" charset="0"/>
                <a:cs typeface="Arial" pitchFamily="34" charset="0"/>
              </a:rPr>
              <a:t>President </a:t>
            </a:r>
            <a:r>
              <a:rPr lang="en-AU" sz="4500" dirty="0" smtClean="0">
                <a:latin typeface="Arial" pitchFamily="34" charset="0"/>
                <a:cs typeface="Arial" pitchFamily="34" charset="0"/>
              </a:rPr>
              <a:t>George H. W. Bush expressed bewilderment at the verdict on national television.</a:t>
            </a:r>
          </a:p>
          <a:p>
            <a:pPr algn="just">
              <a:buNone/>
            </a:pPr>
            <a:endParaRPr lang="en-AU" sz="4500" b="1" dirty="0" smtClean="0">
              <a:latin typeface="Arial" pitchFamily="34" charset="0"/>
              <a:cs typeface="Arial" pitchFamily="34" charset="0"/>
            </a:endParaRPr>
          </a:p>
          <a:p>
            <a:pPr algn="just"/>
            <a:r>
              <a:rPr lang="en-AU" sz="4500" dirty="0" smtClean="0">
                <a:latin typeface="Arial" pitchFamily="34" charset="0"/>
                <a:cs typeface="Arial" pitchFamily="34" charset="0"/>
              </a:rPr>
              <a:t>The riots, beginning in the evening after the verdicts, peaked in intensity over the next two days, but ultimately continued for several days. A curfew and deployment of the National Guard began to control the situation; eventually U.S. Army soldiers and United States Marines were ordered to the city to quell disorder as well</a:t>
            </a:r>
            <a:r>
              <a:rPr lang="en-AU" sz="4500" dirty="0" smtClean="0">
                <a:latin typeface="Arial" pitchFamily="34" charset="0"/>
                <a:cs typeface="Arial" pitchFamily="34" charset="0"/>
              </a:rPr>
              <a:t>.</a:t>
            </a:r>
          </a:p>
          <a:p>
            <a:pPr algn="just"/>
            <a:endParaRPr lang="en-AU" sz="4500" dirty="0" smtClean="0">
              <a:latin typeface="Arial" pitchFamily="34" charset="0"/>
              <a:cs typeface="Arial" pitchFamily="34" charset="0"/>
            </a:endParaRPr>
          </a:p>
          <a:p>
            <a:pPr algn="just"/>
            <a:r>
              <a:rPr lang="en-AU" sz="4500" dirty="0" smtClean="0">
                <a:latin typeface="Arial" pitchFamily="34" charset="0"/>
                <a:cs typeface="Arial" pitchFamily="34" charset="0"/>
              </a:rPr>
              <a:t>Fifty-three people died during the riots including 10 shot dead by the army and </a:t>
            </a:r>
            <a:r>
              <a:rPr lang="en-AU" sz="4500" dirty="0" smtClean="0">
                <a:latin typeface="Arial" pitchFamily="34" charset="0"/>
                <a:cs typeface="Arial" pitchFamily="34" charset="0"/>
              </a:rPr>
              <a:t>police</a:t>
            </a:r>
            <a:r>
              <a:rPr lang="en-AU" sz="4500" baseline="30000" dirty="0" smtClean="0">
                <a:latin typeface="Arial" pitchFamily="34" charset="0"/>
                <a:cs typeface="Arial" pitchFamily="34" charset="0"/>
              </a:rPr>
              <a:t> </a:t>
            </a:r>
            <a:r>
              <a:rPr lang="en-AU" sz="4500" dirty="0" smtClean="0">
                <a:latin typeface="Arial" pitchFamily="34" charset="0"/>
                <a:cs typeface="Arial" pitchFamily="34" charset="0"/>
              </a:rPr>
              <a:t>with </a:t>
            </a:r>
            <a:r>
              <a:rPr lang="en-AU" sz="4500" dirty="0" smtClean="0">
                <a:latin typeface="Arial" pitchFamily="34" charset="0"/>
                <a:cs typeface="Arial" pitchFamily="34" charset="0"/>
              </a:rPr>
              <a:t>as many as 2,000 people injured. Estimates of the material losses vary between about $800 million and $1 billion. Approximately 3,600 fires were set, destroying 1,100 buildings, with fire calls coming once every minute at some points. Widespread looting also occurred. Stores owned by </a:t>
            </a:r>
            <a:r>
              <a:rPr lang="en-AU" sz="4500" dirty="0" smtClean="0">
                <a:latin typeface="Arial" pitchFamily="34" charset="0"/>
                <a:cs typeface="Arial" pitchFamily="34" charset="0"/>
              </a:rPr>
              <a:t>Korean and </a:t>
            </a:r>
            <a:r>
              <a:rPr lang="en-AU" sz="4500" dirty="0" smtClean="0">
                <a:latin typeface="Arial" pitchFamily="34" charset="0"/>
                <a:cs typeface="Arial" pitchFamily="34" charset="0"/>
              </a:rPr>
              <a:t>other Asian immigrants were widely </a:t>
            </a:r>
            <a:r>
              <a:rPr lang="en-AU" sz="4500" dirty="0" smtClean="0">
                <a:latin typeface="Arial" pitchFamily="34" charset="0"/>
                <a:cs typeface="Arial" pitchFamily="34" charset="0"/>
              </a:rPr>
              <a:t>targeted, although </a:t>
            </a:r>
            <a:r>
              <a:rPr lang="en-AU" sz="4500" dirty="0" smtClean="0">
                <a:latin typeface="Arial" pitchFamily="34" charset="0"/>
                <a:cs typeface="Arial" pitchFamily="34" charset="0"/>
              </a:rPr>
              <a:t>stores owned by Caucasians and African Americans were targeted by rioters as well</a:t>
            </a:r>
            <a:r>
              <a:rPr lang="en-AU" sz="4500" dirty="0" smtClean="0">
                <a:latin typeface="Arial" pitchFamily="34" charset="0"/>
                <a:cs typeface="Arial" pitchFamily="34" charset="0"/>
              </a:rPr>
              <a:t>.</a:t>
            </a:r>
          </a:p>
          <a:p>
            <a:pPr algn="just"/>
            <a:endParaRPr lang="en-AU" sz="4500" dirty="0" smtClean="0">
              <a:latin typeface="Arial" pitchFamily="34" charset="0"/>
              <a:cs typeface="Arial" pitchFamily="34" charset="0"/>
            </a:endParaRPr>
          </a:p>
          <a:p>
            <a:pPr algn="just"/>
            <a:endParaRPr lang="en-AU"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Rodney King Riots</a:t>
            </a:r>
            <a:endParaRPr lang="en-AU" dirty="0"/>
          </a:p>
        </p:txBody>
      </p:sp>
      <p:sp>
        <p:nvSpPr>
          <p:cNvPr id="3" name="Content Placeholder 2"/>
          <p:cNvSpPr>
            <a:spLocks noGrp="1"/>
          </p:cNvSpPr>
          <p:nvPr>
            <p:ph idx="1"/>
          </p:nvPr>
        </p:nvSpPr>
        <p:spPr/>
        <p:txBody>
          <a:bodyPr/>
          <a:lstStyle/>
          <a:p>
            <a:r>
              <a:rPr lang="en-AU" dirty="0" smtClean="0">
                <a:hlinkClick r:id="rId2"/>
              </a:rPr>
              <a:t>http://</a:t>
            </a:r>
            <a:r>
              <a:rPr lang="en-AU" dirty="0" smtClean="0">
                <a:hlinkClick r:id="rId2"/>
              </a:rPr>
              <a:t>www.youtube.com/watch?v=yE0Uua7jnSA&amp;feature=related</a:t>
            </a:r>
            <a:endParaRPr lang="en-AU" dirty="0" smtClean="0"/>
          </a:p>
          <a:p>
            <a:endParaRPr lang="en-AU" dirty="0" smtClean="0"/>
          </a:p>
          <a:p>
            <a:r>
              <a:rPr lang="en-AU" dirty="0" smtClean="0">
                <a:hlinkClick r:id="rId3"/>
              </a:rPr>
              <a:t>http://</a:t>
            </a:r>
            <a:r>
              <a:rPr lang="en-AU" dirty="0" smtClean="0">
                <a:hlinkClick r:id="rId3"/>
              </a:rPr>
              <a:t>www.youtube.com/watch?v=GXRZMGHqA7E</a:t>
            </a:r>
            <a:endParaRPr lang="en-AU" dirty="0" smtClean="0"/>
          </a:p>
          <a:p>
            <a:endParaRPr lang="en-AU" dirty="0" smtClean="0"/>
          </a:p>
          <a:p>
            <a:r>
              <a:rPr lang="en-AU" dirty="0" smtClean="0">
                <a:hlinkClick r:id="rId4"/>
              </a:rPr>
              <a:t>http://</a:t>
            </a:r>
            <a:r>
              <a:rPr lang="en-AU" dirty="0" smtClean="0">
                <a:hlinkClick r:id="rId4"/>
              </a:rPr>
              <a:t>www.youtube.com/watch?v=FCfmkAGlj0o</a:t>
            </a:r>
            <a:endParaRPr lang="en-AU" dirty="0" smtClean="0"/>
          </a:p>
          <a:p>
            <a:endParaRPr lang="en-AU" dirty="0" smtClean="0"/>
          </a:p>
          <a:p>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Rodney King Riots</a:t>
            </a:r>
            <a:endParaRPr lang="en-AU" dirty="0"/>
          </a:p>
        </p:txBody>
      </p:sp>
      <p:sp>
        <p:nvSpPr>
          <p:cNvPr id="3" name="Content Placeholder 2"/>
          <p:cNvSpPr>
            <a:spLocks noGrp="1"/>
          </p:cNvSpPr>
          <p:nvPr>
            <p:ph idx="1"/>
          </p:nvPr>
        </p:nvSpPr>
        <p:spPr/>
        <p:txBody>
          <a:bodyPr>
            <a:normAutofit fontScale="55000" lnSpcReduction="20000"/>
          </a:bodyPr>
          <a:lstStyle/>
          <a:p>
            <a:pPr algn="just"/>
            <a:r>
              <a:rPr lang="en-AU" dirty="0" smtClean="0">
                <a:latin typeface="Arial" pitchFamily="34" charset="0"/>
                <a:cs typeface="Arial" pitchFamily="34" charset="0"/>
              </a:rPr>
              <a:t>Many of the disturbances were concentrated in South Central Los Angeles which was primarily composed of African American and Hispanic residents. Half of all riot arrestees and more than a third of those killed during the violence were Hispanic</a:t>
            </a:r>
            <a:r>
              <a:rPr lang="en-AU" dirty="0" smtClean="0">
                <a:latin typeface="Arial" pitchFamily="34" charset="0"/>
                <a:cs typeface="Arial" pitchFamily="34" charset="0"/>
              </a:rPr>
              <a:t>.</a:t>
            </a:r>
          </a:p>
          <a:p>
            <a:pPr algn="just"/>
            <a:endParaRPr lang="en-AU" dirty="0" smtClean="0">
              <a:latin typeface="Arial" pitchFamily="34" charset="0"/>
              <a:cs typeface="Arial" pitchFamily="34" charset="0"/>
            </a:endParaRPr>
          </a:p>
          <a:p>
            <a:pPr algn="just"/>
            <a:r>
              <a:rPr lang="en-AU" dirty="0" smtClean="0">
                <a:latin typeface="Arial" pitchFamily="34" charset="0"/>
                <a:cs typeface="Arial" pitchFamily="34" charset="0"/>
              </a:rPr>
              <a:t>In </a:t>
            </a:r>
            <a:r>
              <a:rPr lang="en-AU" dirty="0" smtClean="0">
                <a:latin typeface="Arial" pitchFamily="34" charset="0"/>
                <a:cs typeface="Arial" pitchFamily="34" charset="0"/>
              </a:rPr>
              <a:t>the aftermath of the riots, pressure mounted for a retrial of the officers, and federal charges of civil rights violations were brought against them. As the first anniversary of the acquittal neared, the city tensely awaited the decision of the federal jury; seven days of deliberations raised fears of further violence in the event of another "not guilty" verdict</a:t>
            </a:r>
            <a:r>
              <a:rPr lang="en-AU" dirty="0" smtClean="0">
                <a:latin typeface="Arial" pitchFamily="34" charset="0"/>
                <a:cs typeface="Arial" pitchFamily="34" charset="0"/>
              </a:rPr>
              <a:t>.</a:t>
            </a:r>
          </a:p>
          <a:p>
            <a:pPr algn="just"/>
            <a:endParaRPr lang="en-AU" dirty="0" smtClean="0">
              <a:latin typeface="Arial" pitchFamily="34" charset="0"/>
              <a:cs typeface="Arial" pitchFamily="34" charset="0"/>
            </a:endParaRPr>
          </a:p>
          <a:p>
            <a:pPr algn="just"/>
            <a:r>
              <a:rPr lang="en-AU" dirty="0" smtClean="0">
                <a:latin typeface="Arial" pitchFamily="34" charset="0"/>
                <a:cs typeface="Arial" pitchFamily="34" charset="0"/>
              </a:rPr>
              <a:t>The decision was read in an atypical 7:00 am Saturday court session on April 17, 1993. Two officers –Officer Laurence Powell and Sergeant Stacey Koon –were found guilty, while officers Theodore </a:t>
            </a:r>
            <a:r>
              <a:rPr lang="en-AU" dirty="0" err="1" smtClean="0">
                <a:latin typeface="Arial" pitchFamily="34" charset="0"/>
                <a:cs typeface="Arial" pitchFamily="34" charset="0"/>
              </a:rPr>
              <a:t>Briseno</a:t>
            </a:r>
            <a:r>
              <a:rPr lang="en-AU" dirty="0" smtClean="0">
                <a:latin typeface="Arial" pitchFamily="34" charset="0"/>
                <a:cs typeface="Arial" pitchFamily="34" charset="0"/>
              </a:rPr>
              <a:t> and Timothy Wind were acquitted. Mindful of accusations of sensationalist reporting in the wake of the first trial and the resulting chaos, media outlets opted for more sober coverage, which included calmer on-the-street interviews</a:t>
            </a:r>
            <a:r>
              <a:rPr lang="en-AU" dirty="0" smtClean="0">
                <a:latin typeface="Arial" pitchFamily="34" charset="0"/>
                <a:cs typeface="Arial" pitchFamily="34" charset="0"/>
              </a:rPr>
              <a:t>. </a:t>
            </a:r>
            <a:r>
              <a:rPr lang="en-AU" dirty="0" smtClean="0">
                <a:latin typeface="Arial" pitchFamily="34" charset="0"/>
                <a:cs typeface="Arial" pitchFamily="34" charset="0"/>
              </a:rPr>
              <a:t>Police were fully mobilized with officers on 12-hour shifts, convoy patrols, scout helicopters, street barricades, tactical command </a:t>
            </a:r>
            <a:r>
              <a:rPr lang="en-AU" dirty="0" err="1" smtClean="0">
                <a:latin typeface="Arial" pitchFamily="34" charset="0"/>
                <a:cs typeface="Arial" pitchFamily="34" charset="0"/>
              </a:rPr>
              <a:t>centers</a:t>
            </a:r>
            <a:r>
              <a:rPr lang="en-AU" dirty="0" smtClean="0">
                <a:latin typeface="Arial" pitchFamily="34" charset="0"/>
                <a:cs typeface="Arial" pitchFamily="34" charset="0"/>
              </a:rPr>
              <a:t>, and support from the National Guard and Marines</a:t>
            </a:r>
            <a:r>
              <a:rPr lang="en-AU" dirty="0" smtClean="0">
                <a:latin typeface="Arial" pitchFamily="34" charset="0"/>
                <a:cs typeface="Arial" pitchFamily="34" charset="0"/>
              </a:rPr>
              <a:t>.</a:t>
            </a:r>
            <a:endParaRPr lang="en-AU" baseline="30000" dirty="0" smtClean="0">
              <a:latin typeface="Arial" pitchFamily="34" charset="0"/>
              <a:cs typeface="Arial" pitchFamily="34" charset="0"/>
            </a:endParaRPr>
          </a:p>
          <a:p>
            <a:pPr algn="just"/>
            <a:endParaRPr lang="en-AU" dirty="0" smtClean="0">
              <a:latin typeface="Arial" pitchFamily="34" charset="0"/>
              <a:cs typeface="Arial" pitchFamily="34" charset="0"/>
            </a:endParaRPr>
          </a:p>
          <a:p>
            <a:pPr algn="just"/>
            <a:endParaRPr lang="en-AU"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Rodney King Riots</a:t>
            </a:r>
            <a:endParaRPr lang="en-AU" dirty="0"/>
          </a:p>
        </p:txBody>
      </p:sp>
      <p:sp>
        <p:nvSpPr>
          <p:cNvPr id="3" name="Content Placeholder 2"/>
          <p:cNvSpPr>
            <a:spLocks noGrp="1"/>
          </p:cNvSpPr>
          <p:nvPr>
            <p:ph idx="1"/>
          </p:nvPr>
        </p:nvSpPr>
        <p:spPr/>
        <p:txBody>
          <a:bodyPr>
            <a:normAutofit lnSpcReduction="10000"/>
          </a:bodyPr>
          <a:lstStyle/>
          <a:p>
            <a:pPr algn="just"/>
            <a:r>
              <a:rPr lang="en-AU" sz="1800" dirty="0" smtClean="0">
                <a:latin typeface="Arial" pitchFamily="34" charset="0"/>
                <a:cs typeface="Arial" pitchFamily="34" charset="0"/>
              </a:rPr>
              <a:t>All four of the officers involved have since quit or have been fired from the LAPD. Officer Theodore </a:t>
            </a:r>
            <a:r>
              <a:rPr lang="en-AU" sz="1800" dirty="0" err="1" smtClean="0">
                <a:latin typeface="Arial" pitchFamily="34" charset="0"/>
                <a:cs typeface="Arial" pitchFamily="34" charset="0"/>
              </a:rPr>
              <a:t>Briseno</a:t>
            </a:r>
            <a:r>
              <a:rPr lang="en-AU" sz="1800" dirty="0" smtClean="0">
                <a:latin typeface="Arial" pitchFamily="34" charset="0"/>
                <a:cs typeface="Arial" pitchFamily="34" charset="0"/>
              </a:rPr>
              <a:t> left the LAPD after being acquitted on federal charges. Officer Timothy Wind, who was also acquitted a second time, was fired after the appointment of Willie L. Williams as Chief of Police. </a:t>
            </a:r>
            <a:r>
              <a:rPr lang="en-AU" sz="1800" dirty="0" smtClean="0">
                <a:latin typeface="Arial" pitchFamily="34" charset="0"/>
                <a:cs typeface="Arial" pitchFamily="34" charset="0"/>
              </a:rPr>
              <a:t>Susan </a:t>
            </a:r>
            <a:r>
              <a:rPr lang="en-AU" sz="1800" dirty="0" err="1" smtClean="0">
                <a:latin typeface="Arial" pitchFamily="34" charset="0"/>
                <a:cs typeface="Arial" pitchFamily="34" charset="0"/>
              </a:rPr>
              <a:t>Clemmer</a:t>
            </a:r>
            <a:r>
              <a:rPr lang="en-AU" sz="1800" dirty="0" smtClean="0">
                <a:latin typeface="Arial" pitchFamily="34" charset="0"/>
                <a:cs typeface="Arial" pitchFamily="34" charset="0"/>
              </a:rPr>
              <a:t>, an officer who gave crucial testimony for the </a:t>
            </a:r>
            <a:r>
              <a:rPr lang="en-AU" sz="1800" dirty="0" err="1" smtClean="0">
                <a:latin typeface="Arial" pitchFamily="34" charset="0"/>
                <a:cs typeface="Arial" pitchFamily="34" charset="0"/>
              </a:rPr>
              <a:t>defense</a:t>
            </a:r>
            <a:r>
              <a:rPr lang="en-AU" sz="1800" dirty="0" smtClean="0">
                <a:latin typeface="Arial" pitchFamily="34" charset="0"/>
                <a:cs typeface="Arial" pitchFamily="34" charset="0"/>
              </a:rPr>
              <a:t> at the initial trial, committed suicide in July 2009 in the lobby of a Los Angeles Sheriff's Station. She rode in the ambulance with King and testified that he was laughing and spat blood on her uniform. She had remained in law enforcement and was a Sheriff's Detective at the time of her death</a:t>
            </a:r>
            <a:r>
              <a:rPr lang="en-AU" sz="1800" dirty="0" smtClean="0">
                <a:latin typeface="Arial" pitchFamily="34" charset="0"/>
                <a:cs typeface="Arial" pitchFamily="34" charset="0"/>
              </a:rPr>
              <a:t>.</a:t>
            </a:r>
          </a:p>
          <a:p>
            <a:pPr algn="just"/>
            <a:endParaRPr lang="en-AU" sz="1800" dirty="0" smtClean="0">
              <a:latin typeface="Arial" pitchFamily="34" charset="0"/>
              <a:cs typeface="Arial" pitchFamily="34" charset="0"/>
            </a:endParaRPr>
          </a:p>
          <a:p>
            <a:pPr algn="just"/>
            <a:r>
              <a:rPr lang="en-AU" sz="1800" dirty="0" smtClean="0">
                <a:latin typeface="Arial" pitchFamily="34" charset="0"/>
                <a:cs typeface="Arial" pitchFamily="34" charset="0"/>
              </a:rPr>
              <a:t>Rodney </a:t>
            </a:r>
            <a:r>
              <a:rPr lang="en-AU" sz="1800" dirty="0" smtClean="0">
                <a:latin typeface="Arial" pitchFamily="34" charset="0"/>
                <a:cs typeface="Arial" pitchFamily="34" charset="0"/>
              </a:rPr>
              <a:t>King was awarded $3.8 million in damages from the City of Los Angeles for the attack. </a:t>
            </a:r>
            <a:r>
              <a:rPr lang="en-AU" sz="1800" dirty="0" smtClean="0">
                <a:latin typeface="Arial" pitchFamily="34" charset="0"/>
                <a:cs typeface="Arial" pitchFamily="34" charset="0"/>
              </a:rPr>
              <a:t>King </a:t>
            </a:r>
            <a:r>
              <a:rPr lang="en-AU" sz="1800" dirty="0" smtClean="0">
                <a:latin typeface="Arial" pitchFamily="34" charset="0"/>
                <a:cs typeface="Arial" pitchFamily="34" charset="0"/>
              </a:rPr>
              <a:t>rarely discusses the incident or its aftermath, preferring to remain out of the spotlight. </a:t>
            </a:r>
            <a:endParaRPr lang="en-AU" sz="1800" dirty="0" smtClean="0">
              <a:latin typeface="Arial" pitchFamily="34" charset="0"/>
              <a:cs typeface="Arial" pitchFamily="34" charset="0"/>
            </a:endParaRPr>
          </a:p>
          <a:p>
            <a:pPr algn="just"/>
            <a:endParaRPr lang="en-AU" sz="1800" dirty="0" smtClean="0">
              <a:latin typeface="Arial" pitchFamily="34" charset="0"/>
              <a:cs typeface="Arial" pitchFamily="34" charset="0"/>
            </a:endParaRPr>
          </a:p>
          <a:p>
            <a:pPr algn="just"/>
            <a:r>
              <a:rPr lang="en-AU" sz="1800" dirty="0" smtClean="0">
                <a:latin typeface="Arial" pitchFamily="34" charset="0"/>
                <a:cs typeface="Arial" pitchFamily="34" charset="0"/>
              </a:rPr>
              <a:t>Many Los Angeles residents were motivated to buy weapons for </a:t>
            </a:r>
            <a:r>
              <a:rPr lang="en-AU" sz="1800" dirty="0" smtClean="0">
                <a:latin typeface="Arial" pitchFamily="34" charset="0"/>
                <a:cs typeface="Arial" pitchFamily="34" charset="0"/>
              </a:rPr>
              <a:t>self-defence </a:t>
            </a:r>
            <a:r>
              <a:rPr lang="en-AU" sz="1800" dirty="0" smtClean="0">
                <a:latin typeface="Arial" pitchFamily="34" charset="0"/>
                <a:cs typeface="Arial" pitchFamily="34" charset="0"/>
              </a:rPr>
              <a:t>against further violence, though the 15-day waiting period in California law stymied those who wanted to purchase protection while the riot was going on</a:t>
            </a:r>
            <a:r>
              <a:rPr lang="en-AU" sz="1800" dirty="0" smtClean="0">
                <a:latin typeface="Arial" pitchFamily="34" charset="0"/>
                <a:cs typeface="Arial" pitchFamily="34" charset="0"/>
              </a:rPr>
              <a:t>.</a:t>
            </a:r>
            <a:endParaRPr lang="en-AU" sz="1800" dirty="0" smtClean="0">
              <a:latin typeface="Arial" pitchFamily="34" charset="0"/>
              <a:cs typeface="Arial" pitchFamily="34" charset="0"/>
            </a:endParaRPr>
          </a:p>
          <a:p>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Long Beach, California </a:t>
            </a:r>
            <a:endParaRPr lang="en-AU" dirty="0"/>
          </a:p>
        </p:txBody>
      </p:sp>
      <p:sp>
        <p:nvSpPr>
          <p:cNvPr id="3" name="Content Placeholder 2"/>
          <p:cNvSpPr>
            <a:spLocks noGrp="1"/>
          </p:cNvSpPr>
          <p:nvPr>
            <p:ph idx="1"/>
          </p:nvPr>
        </p:nvSpPr>
        <p:spPr/>
        <p:txBody>
          <a:bodyPr>
            <a:normAutofit/>
          </a:bodyPr>
          <a:lstStyle/>
          <a:p>
            <a:pPr algn="just"/>
            <a:r>
              <a:rPr lang="en-AU" sz="1800" dirty="0" smtClean="0">
                <a:latin typeface="Arial" pitchFamily="34" charset="0"/>
                <a:cs typeface="Arial" pitchFamily="34" charset="0"/>
              </a:rPr>
              <a:t>Since the second half of the 20th century, the city has been a major port of entry for Asian and Latin American immigrants headed to Los Angeles. The Harbor section of downtown Long Beach was once home to people of Dutch, Greek, Italian, Maltese, Portuguese and Spanish ancestry, most of them employed in manufacturing and fish canneries until the 1960s</a:t>
            </a:r>
            <a:r>
              <a:rPr lang="en-AU" sz="1800" dirty="0" smtClean="0">
                <a:latin typeface="Arial" pitchFamily="34" charset="0"/>
                <a:cs typeface="Arial" pitchFamily="34" charset="0"/>
              </a:rPr>
              <a:t>.</a:t>
            </a:r>
          </a:p>
          <a:p>
            <a:pPr algn="just"/>
            <a:endParaRPr lang="en-AU" sz="1800" dirty="0" smtClean="0">
              <a:latin typeface="Arial" pitchFamily="34" charset="0"/>
              <a:cs typeface="Arial" pitchFamily="34" charset="0"/>
            </a:endParaRPr>
          </a:p>
          <a:p>
            <a:pPr algn="just"/>
            <a:r>
              <a:rPr lang="en-AU" sz="1800" dirty="0" smtClean="0">
                <a:latin typeface="Arial" pitchFamily="34" charset="0"/>
                <a:cs typeface="Arial" pitchFamily="34" charset="0"/>
              </a:rPr>
              <a:t>According to a report by </a:t>
            </a:r>
            <a:r>
              <a:rPr lang="en-AU" sz="1800" i="1" dirty="0" smtClean="0">
                <a:latin typeface="Arial" pitchFamily="34" charset="0"/>
                <a:cs typeface="Arial" pitchFamily="34" charset="0"/>
              </a:rPr>
              <a:t>USA Today</a:t>
            </a:r>
            <a:r>
              <a:rPr lang="en-AU" sz="1800" dirty="0" smtClean="0">
                <a:latin typeface="Arial" pitchFamily="34" charset="0"/>
                <a:cs typeface="Arial" pitchFamily="34" charset="0"/>
              </a:rPr>
              <a:t> in 2000, Long Beach is the most ethnically diverse large city in the United States</a:t>
            </a:r>
            <a:r>
              <a:rPr lang="en-AU" sz="1800" dirty="0" smtClean="0">
                <a:latin typeface="Arial" pitchFamily="34" charset="0"/>
                <a:cs typeface="Arial" pitchFamily="34" charset="0"/>
              </a:rPr>
              <a:t>. </a:t>
            </a:r>
            <a:r>
              <a:rPr lang="en-AU" sz="1800" dirty="0" smtClean="0">
                <a:latin typeface="Arial" pitchFamily="34" charset="0"/>
                <a:cs typeface="Arial" pitchFamily="34" charset="0"/>
              </a:rPr>
              <a:t>Non-Hispanic White Americans made up 30.0% of the city's population. Its Asian community includes the largest Cambodian community in the United States, and the second-largest Cambodian community outside of Asia (after Paris). A </a:t>
            </a:r>
            <a:r>
              <a:rPr lang="en-AU" sz="1800" dirty="0" err="1" smtClean="0">
                <a:latin typeface="Arial" pitchFamily="34" charset="0"/>
                <a:cs typeface="Arial" pitchFamily="34" charset="0"/>
              </a:rPr>
              <a:t>neighborhood</a:t>
            </a:r>
            <a:r>
              <a:rPr lang="en-AU" sz="1800" dirty="0" smtClean="0">
                <a:latin typeface="Arial" pitchFamily="34" charset="0"/>
                <a:cs typeface="Arial" pitchFamily="34" charset="0"/>
              </a:rPr>
              <a:t> along Anaheim Street is called "Little Phnom </a:t>
            </a:r>
            <a:r>
              <a:rPr lang="en-AU" sz="1800" dirty="0" smtClean="0">
                <a:latin typeface="Arial" pitchFamily="34" charset="0"/>
                <a:cs typeface="Arial" pitchFamily="34" charset="0"/>
              </a:rPr>
              <a:t>Penh”. </a:t>
            </a:r>
            <a:r>
              <a:rPr lang="en-AU" sz="1800" dirty="0" smtClean="0">
                <a:latin typeface="Arial" pitchFamily="34" charset="0"/>
                <a:cs typeface="Arial" pitchFamily="34" charset="0"/>
              </a:rPr>
              <a:t>There are also sizable populations of immigrants and descendants from Vietnam and the </a:t>
            </a:r>
            <a:r>
              <a:rPr lang="en-AU" sz="1800" dirty="0" smtClean="0">
                <a:latin typeface="Arial" pitchFamily="34" charset="0"/>
                <a:cs typeface="Arial" pitchFamily="34" charset="0"/>
              </a:rPr>
              <a:t>Philippines.</a:t>
            </a:r>
            <a:endParaRPr lang="en-AU" sz="1800" dirty="0" smtClean="0">
              <a:latin typeface="Arial" pitchFamily="34" charset="0"/>
              <a:cs typeface="Arial" pitchFamily="34" charset="0"/>
            </a:endParaRPr>
          </a:p>
          <a:p>
            <a:pPr algn="just"/>
            <a:endParaRPr lang="en-AU" sz="1800" dirty="0">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56</TotalTime>
  <Words>1143</Words>
  <Application>Microsoft Office PowerPoint</Application>
  <PresentationFormat>On-screen Show (4:3)</PresentationFormat>
  <Paragraphs>55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Module</vt:lpstr>
      <vt:lpstr>Freedom Writers</vt:lpstr>
      <vt:lpstr>Rodney King Riots</vt:lpstr>
      <vt:lpstr>Rodney King Riots</vt:lpstr>
      <vt:lpstr>Rodney King Riots</vt:lpstr>
      <vt:lpstr>Rodney King Riots</vt:lpstr>
      <vt:lpstr>Rodney King Riots</vt:lpstr>
      <vt:lpstr>Rodney King Riots</vt:lpstr>
      <vt:lpstr>Rodney King Riots</vt:lpstr>
      <vt:lpstr>Long Beach, California </vt:lpstr>
      <vt:lpstr>Wilson High School</vt:lpstr>
    </vt:vector>
  </TitlesOfParts>
  <Company>EDUSC2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Freedom Writers</dc:title>
  <dc:creator>kerri.joyce</dc:creator>
  <cp:lastModifiedBy>kerri.joyce</cp:lastModifiedBy>
  <cp:revision>6</cp:revision>
  <dcterms:created xsi:type="dcterms:W3CDTF">2011-12-08T22:32:03Z</dcterms:created>
  <dcterms:modified xsi:type="dcterms:W3CDTF">2011-12-08T23:28:08Z</dcterms:modified>
</cp:coreProperties>
</file>